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italic.fntdata"/><Relationship Id="rId6" Type="http://schemas.openxmlformats.org/officeDocument/2006/relationships/slide" Target="slides/slide2.xml"/><Relationship Id="rId18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3" name="Google Shape;16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2" name="Google Shape;292;p29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93" name="Google Shape;29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a37f8b229f_0_1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a37f8b229f_0_1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46aca9e42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846aca9e42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1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3:notes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a37f8b229f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a37f8b229f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a37f8b229f_0_1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a37f8b229f_0_1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3">
  <p:cSld name="Code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9" name="Google Shape;8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2" type="body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idx="3" type="body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4">
  <p:cSld name="Code 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94" name="Google Shape;94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2" type="body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ереход на live-coding">
  <p:cSld name="Переход на live-coding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b="1" i="0" sz="250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419100" lvl="1" marL="9144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419100" lvl="2" marL="1371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419100" lvl="3" marL="18288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419100" lvl="4" marL="22860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b="1" sz="3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писок литературы">
  <p:cSld name="Список литературы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02" name="Google Shape;10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2" type="body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Изображение">
  <p:cSld name="Изображение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>
            <p:ph idx="2" type="pic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труктура презентации">
  <p:cSld name="Структура презентации">
    <p:bg>
      <p:bgPr>
        <a:solidFill>
          <a:srgbClr val="FEFEF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08" name="Google Shape;10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fmla="val 50000" name="adj"/>
            </a:avLst>
          </a:prstGeom>
          <a:solidFill>
            <a:srgbClr val="40CDD0"/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18256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fmla="val 50000" name="adj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182563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fmla="val 50000" name="adj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182563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2" type="body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3" type="body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4" type="body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5" type="body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i="0" sz="25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списка">
  <p:cSld name="Два списка">
    <p:bg>
      <p:bgPr>
        <a:solidFill>
          <a:srgbClr val="FEFEFE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18" name="Google Shape;11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2" type="body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3" type="body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55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55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крывающий и контакты">
  <p:cSld name="Закрывающий и контакты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r>
              <a:t/>
            </a:r>
            <a:endParaRPr b="0" i="0" sz="1758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b="1" i="0" sz="3516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8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b="0" i="0" sz="3164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Заголовок и подзаголовок">
  <p:cSld name="10_Заголовок и подзаголовок">
    <p:bg>
      <p:bgPr>
        <a:solidFill>
          <a:srgbClr val="FEFEFE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Пользователь" id="136" name="Google Shape;13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Пользователь" id="137" name="Google Shape;13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i="0" sz="40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2" type="body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b="0" i="0" sz="2109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3" type="body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0" i="0" sz="17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4" type="body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0" i="0" sz="17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 два блока">
  <p:cSld name="Список подтем">
    <p:bg>
      <p:bgPr>
        <a:solidFill>
          <a:srgbClr val="FEFEFE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&#10;&#10;Автоматически созданное описание" id="146" name="Google Shape;14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20"/>
          <p:cNvSpPr txBox="1"/>
          <p:nvPr>
            <p:ph idx="2" type="body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20"/>
          <p:cNvSpPr txBox="1"/>
          <p:nvPr>
            <p:ph idx="3" type="body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0"/>
          <p:cNvSpPr txBox="1"/>
          <p:nvPr>
            <p:ph idx="4" type="body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0"/>
          <p:cNvSpPr txBox="1"/>
          <p:nvPr>
            <p:ph idx="5" type="body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6" type="body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7" type="body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20"/>
          <p:cNvSpPr txBox="1"/>
          <p:nvPr>
            <p:ph idx="8" type="body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контакты">
  <p:cSld name="Заголовок и контакты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r>
              <a:t/>
            </a:r>
            <a:endParaRPr b="0" i="0" sz="1758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b="1" i="0" sz="3516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/>
          <p:nvPr>
            <p:ph idx="2" type="pic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3" type="body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b="0" i="0" sz="3164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4" type="body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5" type="body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6" type="body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b="0" i="0" sz="1617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арта курса">
  <p:cSld name="Карта курса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b="1" sz="4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2" type="body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3" type="body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4" type="body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5" type="body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6" type="body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7" type="body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8" type="body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9" type="body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3" type="body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b="1" i="0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4" type="body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0" i="0" sz="2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fmla="val 16712281" name="adj1"/>
              <a:gd fmla="val 0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fmla="val 16712281" name="adj1"/>
              <a:gd fmla="val 54527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fmla="val 16712281" name="adj1"/>
              <a:gd fmla="val 54527" name="adj2"/>
            </a:avLst>
          </a:prstGeom>
          <a:noFill/>
          <a:ln cap="flat" cmpd="sng" w="9525">
            <a:solidFill>
              <a:srgbClr val="40CDD0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ршрут вебинара">
  <p:cSld name="Маршрут вебинара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49" name="Google Shape;49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fmla="val 16667" name="adj"/>
            </a:avLst>
          </a:prstGeom>
          <a:solidFill>
            <a:srgbClr val="40CDD0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83DFE1"/>
          </a:solidFill>
          <a:ln>
            <a:noFill/>
          </a:ln>
        </p:spPr>
        <p:txBody>
          <a:bodyPr anchorCtr="0" anchor="ctr" bIns="17825" lIns="17825" spcFirstLastPara="1" rIns="17825" wrap="square" tIns="178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164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/>
          <p:nvPr>
            <p:ph idx="2" type="body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5"/>
          <p:cNvSpPr txBox="1"/>
          <p:nvPr>
            <p:ph idx="3" type="body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4" type="body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5" type="body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Титульный слайд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b="1" sz="5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4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">
  <p:cSld name="Разделительный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/>
          <p:nvPr>
            <p:ph idx="1" type="body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b="1" sz="250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/>
          <p:nvPr>
            <p:ph idx="2" type="body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b="1" sz="3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и картинка">
  <p:cSld name="Текст и картинка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75" name="Google Shape;7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/>
          <p:nvPr>
            <p:ph idx="2" type="pic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8"/>
          <p:cNvSpPr txBox="1"/>
          <p:nvPr>
            <p:ph idx="1" type="body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385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idx="3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1">
  <p:cSld name="Code 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0" name="Google Shape;8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/>
          <p:nvPr>
            <p:ph idx="1" type="body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2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2">
  <p:cSld name="Code 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84" name="Google Shape;8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/>
          <p:nvPr>
            <p:ph idx="1" type="body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0"/>
          <p:cNvSpPr txBox="1"/>
          <p:nvPr>
            <p:ph idx="2" type="body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indent="-3429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3" type="body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b="1"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b="0" i="0" sz="309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3631" lvl="0" marL="457200" marR="0" rtl="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5724" lvl="1" marL="9144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b="0" i="0" sz="168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881" lvl="2" marL="13716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b="0" i="0" sz="140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8991" lvl="3" marL="18288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8991" lvl="4" marL="22860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8991" lvl="5" marL="27432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8991" lvl="6" marL="32004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8990" lvl="7" marL="36576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8990" lvl="8" marL="4114800" marR="0" rtl="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b="0" i="0" sz="126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84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14.png"/><Relationship Id="rId5" Type="http://schemas.openxmlformats.org/officeDocument/2006/relationships/image" Target="../media/image11.png"/><Relationship Id="rId6" Type="http://schemas.openxmlformats.org/officeDocument/2006/relationships/image" Target="../media/image6.png"/><Relationship Id="rId7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b="1" i="0" sz="55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75" name="Google Shape;27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0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Следующий вебинар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30"/>
          <p:cNvSpPr txBox="1"/>
          <p:nvPr/>
        </p:nvSpPr>
        <p:spPr>
          <a:xfrm>
            <a:off x="2848521" y="2805390"/>
            <a:ext cx="6514920" cy="738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2400" u="none" cap="none" strike="noStrik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2400" u="none" cap="none" strike="noStrike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8" name="Google Shape;278;p30"/>
          <p:cNvSpPr txBox="1"/>
          <p:nvPr/>
        </p:nvSpPr>
        <p:spPr>
          <a:xfrm>
            <a:off x="3154122" y="3625643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Ссылка на вебинар будет в ЛК за 15 минут</a:t>
            </a:r>
            <a:endParaRPr i="0" sz="24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30"/>
          <p:cNvSpPr/>
          <p:nvPr/>
        </p:nvSpPr>
        <p:spPr>
          <a:xfrm>
            <a:off x="1831393" y="1832500"/>
            <a:ext cx="767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40CDD0"/>
                </a:solidFill>
                <a:latin typeface="Roboto"/>
                <a:ea typeface="Roboto"/>
                <a:cs typeface="Roboto"/>
                <a:sym typeface="Roboto"/>
              </a:rPr>
              <a:t>Тема:</a:t>
            </a:r>
            <a:endParaRPr b="1" i="0" sz="3000" u="none" cap="none" strike="noStrike">
              <a:solidFill>
                <a:srgbClr val="40CDD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30"/>
          <p:cNvSpPr/>
          <p:nvPr/>
        </p:nvSpPr>
        <p:spPr>
          <a:xfrm>
            <a:off x="6621212" y="4658271"/>
            <a:ext cx="244549" cy="323737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30"/>
          <p:cNvSpPr/>
          <p:nvPr/>
        </p:nvSpPr>
        <p:spPr>
          <a:xfrm flipH="1" rot="10800000">
            <a:off x="6621212" y="4982006"/>
            <a:ext cx="187271" cy="136564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30"/>
          <p:cNvSpPr/>
          <p:nvPr/>
        </p:nvSpPr>
        <p:spPr>
          <a:xfrm rot="10800000">
            <a:off x="6678490" y="4982006"/>
            <a:ext cx="187271" cy="136564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30"/>
          <p:cNvSpPr/>
          <p:nvPr/>
        </p:nvSpPr>
        <p:spPr>
          <a:xfrm>
            <a:off x="6951203" y="4557507"/>
            <a:ext cx="3554554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4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Обязательный материал обозначен красной лентой</a:t>
            </a:r>
            <a:endParaRPr i="0" sz="24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30"/>
          <p:cNvSpPr/>
          <p:nvPr/>
        </p:nvSpPr>
        <p:spPr>
          <a:xfrm>
            <a:off x="2795324" y="4585224"/>
            <a:ext cx="341305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400" u="none" cap="none" strike="noStrik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Материалы к занятию в ЛК — можно изучать</a:t>
            </a:r>
            <a:endParaRPr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5" name="Google Shape;285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21201" y="2597038"/>
            <a:ext cx="748800" cy="7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15276" y="3574365"/>
            <a:ext cx="750596" cy="7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40819" y="4633047"/>
            <a:ext cx="795600" cy="7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0"/>
          <p:cNvSpPr txBox="1"/>
          <p:nvPr/>
        </p:nvSpPr>
        <p:spPr>
          <a:xfrm>
            <a:off x="3186372" y="2693818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30.09.2021, 20:00 (МСК)</a:t>
            </a:r>
            <a:endParaRPr i="0" sz="24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30"/>
          <p:cNvSpPr txBox="1"/>
          <p:nvPr/>
        </p:nvSpPr>
        <p:spPr>
          <a:xfrm>
            <a:off x="3154125" y="1796850"/>
            <a:ext cx="8623800" cy="5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Object detection 1. Постановка задачи, данные, R-CNN, YOLO</a:t>
            </a:r>
            <a:endParaRPr i="1" sz="24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1"/>
          <p:cNvSpPr/>
          <p:nvPr/>
        </p:nvSpPr>
        <p:spPr>
          <a:xfrm>
            <a:off x="54557" y="2603123"/>
            <a:ext cx="12082887" cy="1296154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5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Заполните, пожалуйста,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5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опрос о занятии по ссылке в чате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2"/>
          <p:cNvSpPr txBox="1"/>
          <p:nvPr>
            <p:ph idx="1" type="body"/>
          </p:nvPr>
        </p:nvSpPr>
        <p:spPr>
          <a:xfrm>
            <a:off x="0" y="2411600"/>
            <a:ext cx="12191400" cy="14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4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lang="en-US" sz="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b="0" lang="en-US" sz="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lang="en-US" sz="5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Приходите на следующие вебинары</a:t>
            </a:r>
            <a:endParaRPr b="0"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t/>
            </a:r>
            <a:endParaRPr sz="4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32"/>
          <p:cNvSpPr txBox="1"/>
          <p:nvPr>
            <p:ph idx="3" type="body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Витвицкий Антон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32"/>
          <p:cNvSpPr txBox="1"/>
          <p:nvPr>
            <p:ph idx="4" type="body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Head of Computer Vision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p32"/>
          <p:cNvSpPr txBox="1"/>
          <p:nvPr>
            <p:ph idx="5" type="body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Boost Technology Inc, CA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32"/>
          <p:cNvSpPr txBox="1"/>
          <p:nvPr>
            <p:ph idx="6" type="body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darkangel-nwo@ya.ru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8" name="Google Shape;3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150" y="4903049"/>
            <a:ext cx="1534176" cy="184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74" name="Google Shape;17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Проверит</a:t>
            </a:r>
            <a:r>
              <a:rPr b="1" i="0" lang="en-US" sz="3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ь, идет ли запись!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Изображение выглядит как внешний&#10;&#10;Автоматически созданное описание" id="176" name="Google Shape;17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09663" y="1914705"/>
            <a:ext cx="3972673" cy="3967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fmla="val 60" name="adj"/>
            </a:avLst>
          </a:prstGeom>
          <a:noFill/>
          <a:ln>
            <a:noFill/>
          </a:ln>
        </p:spPr>
        <p:txBody>
          <a:bodyPr anchorCtr="0" anchor="ctr" bIns="22475" lIns="44975" spcFirstLastPara="1" rIns="44975" wrap="square" tIns="22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922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109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109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b="1" i="0" sz="2109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fmla="val 16667" name="adj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b="0" i="0" sz="2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192" name="Google Shape;19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&#10;&#10;Автоматически созданное описание" id="193" name="Google Shape;19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>
            <p:ph idx="4294967295" type="body"/>
          </p:nvPr>
        </p:nvSpPr>
        <p:spPr>
          <a:xfrm>
            <a:off x="3797300" y="1782763"/>
            <a:ext cx="8394700" cy="303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>
                <a:latin typeface="Roboto"/>
                <a:ea typeface="Roboto"/>
                <a:cs typeface="Roboto"/>
                <a:sym typeface="Roboto"/>
              </a:rPr>
              <a:t>Активно участвуем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>
                <a:latin typeface="Roboto"/>
                <a:ea typeface="Roboto"/>
                <a:cs typeface="Roboto"/>
                <a:sym typeface="Roboto"/>
              </a:rPr>
              <a:t>Задаем вопрос в чат или голосом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>
                <a:latin typeface="Roboto"/>
                <a:ea typeface="Roboto"/>
                <a:cs typeface="Roboto"/>
                <a:sym typeface="Roboto"/>
              </a:rPr>
              <a:t>Off-topic обсуждаем в Slack #канал группы или #general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>
                <a:latin typeface="Roboto"/>
                <a:ea typeface="Roboto"/>
                <a:cs typeface="Roboto"/>
                <a:sym typeface="Roboto"/>
              </a:rPr>
              <a:t>Вопросы вижу в чате, могу ответить не сразу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Изображение выглядит как векторная графика&#10;&#10;Автоматически созданное описание" id="195" name="Google Shape;195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5065" y="1680153"/>
            <a:ext cx="801117" cy="79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5065" y="2811621"/>
            <a:ext cx="799200" cy="799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векторная графика&#10;&#10;Автоматически созданное описание" id="197" name="Google Shape;197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05065" y="3989207"/>
            <a:ext cx="799200" cy="799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объект, часы&#10;&#10;Автоматически созданное описание" id="198" name="Google Shape;198;p2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05537" y="5115229"/>
            <a:ext cx="799200" cy="79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4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Правила вебинара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idx="1" type="body"/>
          </p:nvPr>
        </p:nvSpPr>
        <p:spPr>
          <a:xfrm>
            <a:off x="0" y="2032726"/>
            <a:ext cx="12191400" cy="24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47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4700">
                <a:latin typeface="Roboto"/>
                <a:ea typeface="Roboto"/>
                <a:cs typeface="Roboto"/>
                <a:sym typeface="Roboto"/>
              </a:rPr>
              <a:t>OpenCV / Kornia</a:t>
            </a:r>
            <a:endParaRPr sz="47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7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Классические подходы / DNN</a:t>
            </a:r>
            <a:endParaRPr sz="37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1" sz="27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t/>
            </a:r>
            <a:endParaRPr sz="4616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5"/>
          <p:cNvSpPr txBox="1"/>
          <p:nvPr>
            <p:ph idx="3" type="body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Витвицкий Антон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25"/>
          <p:cNvSpPr txBox="1"/>
          <p:nvPr>
            <p:ph idx="4" type="body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Head of Computer Vision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5"/>
          <p:cNvSpPr txBox="1"/>
          <p:nvPr>
            <p:ph idx="5" type="body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Boost Technology Inc, CA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5"/>
          <p:cNvSpPr txBox="1"/>
          <p:nvPr>
            <p:ph idx="6" type="body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darkangel-nwo@ya.ru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150" y="4903049"/>
            <a:ext cx="1534176" cy="184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14" name="Google Shape;21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вебинара </a:t>
            </a:r>
            <a:r>
              <a:rPr i="0" lang="en-US" sz="4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b="1" i="0" lang="en-US" sz="5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0" lang="en-US" sz="3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После занятия вы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26"/>
          <p:cNvSpPr/>
          <p:nvPr/>
        </p:nvSpPr>
        <p:spPr>
          <a:xfrm>
            <a:off x="2340800" y="1712174"/>
            <a:ext cx="7112400" cy="9234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26"/>
          <p:cNvSpPr txBox="1"/>
          <p:nvPr/>
        </p:nvSpPr>
        <p:spPr>
          <a:xfrm>
            <a:off x="2566876" y="1638679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8" name="Google Shape;218;p26"/>
          <p:cNvSpPr/>
          <p:nvPr/>
        </p:nvSpPr>
        <p:spPr>
          <a:xfrm>
            <a:off x="2990625" y="1814537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Познакомитесь с классическими алгоритмами </a:t>
            </a:r>
            <a:endParaRPr sz="20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фильтрации, бинаризации и морфологии</a:t>
            </a:r>
            <a:endParaRPr sz="20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p26"/>
          <p:cNvSpPr/>
          <p:nvPr/>
        </p:nvSpPr>
        <p:spPr>
          <a:xfrm>
            <a:off x="2340800" y="2855174"/>
            <a:ext cx="7112400" cy="9234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26"/>
          <p:cNvSpPr txBox="1"/>
          <p:nvPr/>
        </p:nvSpPr>
        <p:spPr>
          <a:xfrm>
            <a:off x="2566876" y="2781679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1" name="Google Shape;221;p26"/>
          <p:cNvSpPr/>
          <p:nvPr/>
        </p:nvSpPr>
        <p:spPr>
          <a:xfrm>
            <a:off x="2340800" y="3998174"/>
            <a:ext cx="7112400" cy="9234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26"/>
          <p:cNvSpPr txBox="1"/>
          <p:nvPr/>
        </p:nvSpPr>
        <p:spPr>
          <a:xfrm>
            <a:off x="2566876" y="3924679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3" name="Google Shape;223;p26"/>
          <p:cNvSpPr/>
          <p:nvPr/>
        </p:nvSpPr>
        <p:spPr>
          <a:xfrm>
            <a:off x="3148125" y="2935575"/>
            <a:ext cx="6076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Научитесь использовать </a:t>
            </a:r>
            <a:r>
              <a:rPr i="1"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OpenCV </a:t>
            </a:r>
            <a:r>
              <a:rPr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для препроцессинга изображений</a:t>
            </a:r>
            <a:endParaRPr sz="20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26"/>
          <p:cNvSpPr/>
          <p:nvPr/>
        </p:nvSpPr>
        <p:spPr>
          <a:xfrm>
            <a:off x="2340800" y="5141174"/>
            <a:ext cx="7112400" cy="9234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Познакомитесь с библиотекой Kornia</a:t>
            </a:r>
            <a:endParaRPr sz="16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26"/>
          <p:cNvSpPr txBox="1"/>
          <p:nvPr/>
        </p:nvSpPr>
        <p:spPr>
          <a:xfrm>
            <a:off x="2566876" y="5067679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b="0" i="0" sz="14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6" name="Google Shape;226;p26"/>
          <p:cNvSpPr/>
          <p:nvPr/>
        </p:nvSpPr>
        <p:spPr>
          <a:xfrm>
            <a:off x="3229750" y="4078575"/>
            <a:ext cx="6076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Изучите как применять </a:t>
            </a:r>
            <a:r>
              <a:rPr i="1"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OpenCV DNN</a:t>
            </a:r>
            <a:r>
              <a:rPr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для </a:t>
            </a:r>
            <a:endParaRPr sz="20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инференса моделей глубоких сетей</a:t>
            </a:r>
            <a:endParaRPr sz="16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7"/>
          <p:cNvSpPr txBox="1"/>
          <p:nvPr/>
        </p:nvSpPr>
        <p:spPr>
          <a:xfrm>
            <a:off x="2707893" y="1341406"/>
            <a:ext cx="6776100" cy="39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LIVE</a:t>
            </a:r>
            <a:endParaRPr b="1" i="0" sz="25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37" name="Google Shape;23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Подведение итогов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28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8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8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8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28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4" name="Google Shape;244;p28"/>
          <p:cNvSpPr/>
          <p:nvPr/>
        </p:nvSpPr>
        <p:spPr>
          <a:xfrm>
            <a:off x="3754800" y="1581138"/>
            <a:ext cx="53793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Знаем классические алгоритмы фильтрации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и бинаризации изображений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5" name="Google Shape;245;p28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8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8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1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8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8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8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28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2" name="Google Shape;252;p28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3" name="Google Shape;253;p28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Изображение выглядит как векторная графика&#10;&#10;Автоматически созданное описание" id="254" name="Google Shape;25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8"/>
          <p:cNvSpPr/>
          <p:nvPr/>
        </p:nvSpPr>
        <p:spPr>
          <a:xfrm>
            <a:off x="3817200" y="2550363"/>
            <a:ext cx="53793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Понимаем что такое математическая морфология и как ее использовать</a:t>
            </a:r>
            <a:endParaRPr i="1"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8"/>
          <p:cNvSpPr/>
          <p:nvPr/>
        </p:nvSpPr>
        <p:spPr>
          <a:xfrm>
            <a:off x="3817150" y="3546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Умеем использовать OpenCV для препроцессинга изображений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8"/>
          <p:cNvSpPr/>
          <p:nvPr/>
        </p:nvSpPr>
        <p:spPr>
          <a:xfrm>
            <a:off x="3817150" y="4575125"/>
            <a:ext cx="53169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Знаем как использовать OpenCV DNN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8"/>
          <p:cNvSpPr/>
          <p:nvPr/>
        </p:nvSpPr>
        <p:spPr>
          <a:xfrm>
            <a:off x="3103804" y="5388688"/>
            <a:ext cx="6016500" cy="841800"/>
          </a:xfrm>
          <a:prstGeom prst="rect">
            <a:avLst/>
          </a:prstGeom>
          <a:solidFill>
            <a:srgbClr val="FEFEFE"/>
          </a:solidFill>
          <a:ln cap="flat" cmpd="sng" w="12700">
            <a:solidFill>
              <a:srgbClr val="D5DDE3"/>
            </a:solidFill>
            <a:prstDash val="solid"/>
            <a:miter lim="400000"/>
            <a:headEnd len="sm" w="sm" type="none"/>
            <a:tailEnd len="sm" w="sm" type="none"/>
          </a:ln>
          <a:effectLst>
            <a:outerShdw blurRad="190500" rotWithShape="0" algn="tl" dir="2700000" dist="38100">
              <a:srgbClr val="000000">
                <a:alpha val="941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28"/>
          <p:cNvSpPr txBox="1"/>
          <p:nvPr/>
        </p:nvSpPr>
        <p:spPr>
          <a:xfrm>
            <a:off x="3386412" y="5315588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b="0" i="0" sz="5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8"/>
          <p:cNvSpPr/>
          <p:nvPr/>
        </p:nvSpPr>
        <p:spPr>
          <a:xfrm>
            <a:off x="3879600" y="5451550"/>
            <a:ext cx="53169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Знаем что такое библиотека дифференцируемых CV алгоритмов Kornia</a:t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Изображение выглядит как снимок экрана&#10;&#10;Автоматически созданное описание" id="265" name="Google Shape;26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" y="7620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9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Р</a:t>
            </a:r>
            <a:r>
              <a:rPr b="1" i="0" lang="en-US" sz="45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ефлексия</a:t>
            </a:r>
            <a:endParaRPr i="0" sz="3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29"/>
          <p:cNvSpPr txBox="1"/>
          <p:nvPr/>
        </p:nvSpPr>
        <p:spPr>
          <a:xfrm>
            <a:off x="3055841" y="4136612"/>
            <a:ext cx="797442" cy="83099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000" u="none" cap="none" strike="noStrik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?</a:t>
            </a:r>
            <a:endParaRPr b="0" i="0" sz="8000" u="none" cap="none" strike="noStrik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8" name="Google Shape;268;p29"/>
          <p:cNvSpPr txBox="1"/>
          <p:nvPr/>
        </p:nvSpPr>
        <p:spPr>
          <a:xfrm>
            <a:off x="4004990" y="2372249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Какие мысли и идеи вам запомнились из </a:t>
            </a:r>
            <a:r>
              <a:rPr lang="en-US" sz="2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сегодняшнего </a:t>
            </a:r>
            <a:r>
              <a:rPr lang="en-US" sz="2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вебинара?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29"/>
          <p:cNvSpPr txBox="1"/>
          <p:nvPr/>
        </p:nvSpPr>
        <p:spPr>
          <a:xfrm>
            <a:off x="4004990" y="45347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планируете применять в работе из этого?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Звезда" id="270" name="Google Shape;27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97362" y="2175950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